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</p:sldIdLst>
  <p:sldSz cx="7559675" cy="10439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248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08486"/>
            <a:ext cx="6425724" cy="3634458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483102"/>
            <a:ext cx="5669756" cy="2520438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8863-5A27-41C8-86A9-872300BEEDE4}" type="datetimeFigureOut">
              <a:rPr lang="tr-TR" smtClean="0"/>
              <a:t>13.06.2020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AA94-5D11-4C3F-A987-C9744FFF07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5520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8863-5A27-41C8-86A9-872300BEEDE4}" type="datetimeFigureOut">
              <a:rPr lang="tr-TR" smtClean="0"/>
              <a:t>13.06.2020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AA94-5D11-4C3F-A987-C9744FFF07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9154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55801"/>
            <a:ext cx="1630055" cy="8846909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55801"/>
            <a:ext cx="4795669" cy="884690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8863-5A27-41C8-86A9-872300BEEDE4}" type="datetimeFigureOut">
              <a:rPr lang="tr-TR" smtClean="0"/>
              <a:t>13.06.2020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AA94-5D11-4C3F-A987-C9744FFF07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8624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8863-5A27-41C8-86A9-872300BEEDE4}" type="datetimeFigureOut">
              <a:rPr lang="tr-TR" smtClean="0"/>
              <a:t>13.06.2020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AA94-5D11-4C3F-A987-C9744FFF07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9604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02603"/>
            <a:ext cx="6520220" cy="4342500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6986185"/>
            <a:ext cx="6520220" cy="2283618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8863-5A27-41C8-86A9-872300BEEDE4}" type="datetimeFigureOut">
              <a:rPr lang="tr-TR" smtClean="0"/>
              <a:t>13.06.2020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AA94-5D11-4C3F-A987-C9744FFF07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7060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779007"/>
            <a:ext cx="3212862" cy="662370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779007"/>
            <a:ext cx="3212862" cy="662370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8863-5A27-41C8-86A9-872300BEEDE4}" type="datetimeFigureOut">
              <a:rPr lang="tr-TR" smtClean="0"/>
              <a:t>13.06.2020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AA94-5D11-4C3F-A987-C9744FFF07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9254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55804"/>
            <a:ext cx="6520220" cy="2017801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559104"/>
            <a:ext cx="3198096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813281"/>
            <a:ext cx="3198096" cy="560876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559104"/>
            <a:ext cx="3213847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813281"/>
            <a:ext cx="3213847" cy="560876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8863-5A27-41C8-86A9-872300BEEDE4}" type="datetimeFigureOut">
              <a:rPr lang="tr-TR" smtClean="0"/>
              <a:t>13.06.2020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AA94-5D11-4C3F-A987-C9744FFF07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4960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8863-5A27-41C8-86A9-872300BEEDE4}" type="datetimeFigureOut">
              <a:rPr lang="tr-TR" smtClean="0"/>
              <a:t>13.06.2020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AA94-5D11-4C3F-A987-C9744FFF07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7063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8863-5A27-41C8-86A9-872300BEEDE4}" type="datetimeFigureOut">
              <a:rPr lang="tr-TR" smtClean="0"/>
              <a:t>13.06.2020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AA94-5D11-4C3F-A987-C9744FFF07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304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03083"/>
            <a:ext cx="3827085" cy="7418740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8863-5A27-41C8-86A9-872300BEEDE4}" type="datetimeFigureOut">
              <a:rPr lang="tr-TR" smtClean="0"/>
              <a:t>13.06.2020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AA94-5D11-4C3F-A987-C9744FFF07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5881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03083"/>
            <a:ext cx="3827085" cy="7418740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E8863-5A27-41C8-86A9-872300BEEDE4}" type="datetimeFigureOut">
              <a:rPr lang="tr-TR" smtClean="0"/>
              <a:t>13.06.2020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4AA94-5D11-4C3F-A987-C9744FFF07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8296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55804"/>
            <a:ext cx="6520220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779007"/>
            <a:ext cx="6520220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E8863-5A27-41C8-86A9-872300BEEDE4}" type="datetimeFigureOut">
              <a:rPr lang="tr-TR" smtClean="0"/>
              <a:t>13.06.2020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675780"/>
            <a:ext cx="2551390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4AA94-5D11-4C3F-A987-C9744FFF07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4812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kuling.com/" TargetMode="External"/><Relationship Id="rId2" Type="http://schemas.openxmlformats.org/officeDocument/2006/relationships/hyperlink" Target="http://www.ahingilizce.com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kuling.com/" TargetMode="External"/><Relationship Id="rId2" Type="http://schemas.openxmlformats.org/officeDocument/2006/relationships/hyperlink" Target="http://www.ahingilizc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kuling.com/" TargetMode="External"/><Relationship Id="rId2" Type="http://schemas.openxmlformats.org/officeDocument/2006/relationships/hyperlink" Target="http://www.ahingilizce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Düz Bağlayıcı 8">
            <a:extLst>
              <a:ext uri="{FF2B5EF4-FFF2-40B4-BE49-F238E27FC236}">
                <a16:creationId xmlns:a16="http://schemas.microsoft.com/office/drawing/2014/main" id="{9EBFC09F-7870-4895-B9CB-117F3AB7F31F}"/>
              </a:ext>
            </a:extLst>
          </p:cNvPr>
          <p:cNvCxnSpPr>
            <a:cxnSpLocks/>
            <a:stCxn id="10" idx="1"/>
          </p:cNvCxnSpPr>
          <p:nvPr/>
        </p:nvCxnSpPr>
        <p:spPr>
          <a:xfrm>
            <a:off x="3749357" y="5806875"/>
            <a:ext cx="19367" cy="4086416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Dikdörtgen 9">
            <a:extLst>
              <a:ext uri="{FF2B5EF4-FFF2-40B4-BE49-F238E27FC236}">
                <a16:creationId xmlns:a16="http://schemas.microsoft.com/office/drawing/2014/main" id="{BFD80721-5B63-47C2-83EE-92F86768B34D}"/>
              </a:ext>
            </a:extLst>
          </p:cNvPr>
          <p:cNvSpPr/>
          <p:nvPr/>
        </p:nvSpPr>
        <p:spPr>
          <a:xfrm rot="16200000">
            <a:off x="3177857" y="5083292"/>
            <a:ext cx="1143000" cy="3041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tr-TR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ingilizce</a:t>
            </a:r>
            <a:endParaRPr lang="tr-TR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Düz Bağlayıcı 11">
            <a:extLst>
              <a:ext uri="{FF2B5EF4-FFF2-40B4-BE49-F238E27FC236}">
                <a16:creationId xmlns:a16="http://schemas.microsoft.com/office/drawing/2014/main" id="{DC5FE9B2-0FDF-46C3-875D-186D55375D4F}"/>
              </a:ext>
            </a:extLst>
          </p:cNvPr>
          <p:cNvCxnSpPr>
            <a:cxnSpLocks/>
          </p:cNvCxnSpPr>
          <p:nvPr/>
        </p:nvCxnSpPr>
        <p:spPr>
          <a:xfrm>
            <a:off x="3768724" y="546109"/>
            <a:ext cx="0" cy="4086416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ikdörtgen: Çapraz Köşeleri Kesik 6">
            <a:extLst>
              <a:ext uri="{FF2B5EF4-FFF2-40B4-BE49-F238E27FC236}">
                <a16:creationId xmlns:a16="http://schemas.microsoft.com/office/drawing/2014/main" id="{64991308-14A0-4CD7-B2BC-E5832A9430C7}"/>
              </a:ext>
            </a:extLst>
          </p:cNvPr>
          <p:cNvSpPr/>
          <p:nvPr/>
        </p:nvSpPr>
        <p:spPr>
          <a:xfrm>
            <a:off x="236537" y="114109"/>
            <a:ext cx="7086600" cy="360000"/>
          </a:xfrm>
          <a:prstGeom prst="snip2DiagRect">
            <a:avLst/>
          </a:prstGeom>
          <a:solidFill>
            <a:srgbClr val="8BE1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</a:t>
            </a:r>
            <a:r>
              <a:rPr lang="tr-TR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tr-TR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Festivals</a:t>
            </a:r>
            <a:r>
              <a:rPr lang="tr-TR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Dikdörtgen: Çapraz Köşeleri Kesik 10">
            <a:extLst>
              <a:ext uri="{FF2B5EF4-FFF2-40B4-BE49-F238E27FC236}">
                <a16:creationId xmlns:a16="http://schemas.microsoft.com/office/drawing/2014/main" id="{FA090BD4-750A-4C10-B7E2-12EAC653EEBD}"/>
              </a:ext>
            </a:extLst>
          </p:cNvPr>
          <p:cNvSpPr/>
          <p:nvPr/>
        </p:nvSpPr>
        <p:spPr>
          <a:xfrm>
            <a:off x="236537" y="10029825"/>
            <a:ext cx="7086600" cy="360000"/>
          </a:xfrm>
          <a:prstGeom prst="snip2DiagRect">
            <a:avLst/>
          </a:prstGeom>
          <a:solidFill>
            <a:srgbClr val="8BE1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www.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k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ingilizce.com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İngilizce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Eğitim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Sitesi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www.okuling.com</a:t>
            </a:r>
            <a:r>
              <a:rPr lang="tr-TR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Eğitim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Materyalleri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Düz Bağlayıcı 7">
            <a:extLst>
              <a:ext uri="{FF2B5EF4-FFF2-40B4-BE49-F238E27FC236}">
                <a16:creationId xmlns:a16="http://schemas.microsoft.com/office/drawing/2014/main" id="{9EBFC09F-7870-4895-B9CB-117F3AB7F31F}"/>
              </a:ext>
            </a:extLst>
          </p:cNvPr>
          <p:cNvCxnSpPr>
            <a:cxnSpLocks/>
          </p:cNvCxnSpPr>
          <p:nvPr/>
        </p:nvCxnSpPr>
        <p:spPr>
          <a:xfrm>
            <a:off x="7323137" y="474109"/>
            <a:ext cx="0" cy="9735716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Düz Bağlayıcı 12">
            <a:extLst>
              <a:ext uri="{FF2B5EF4-FFF2-40B4-BE49-F238E27FC236}">
                <a16:creationId xmlns:a16="http://schemas.microsoft.com/office/drawing/2014/main" id="{9EBFC09F-7870-4895-B9CB-117F3AB7F31F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236537" y="294109"/>
            <a:ext cx="0" cy="9735716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Dikdörtgen 22"/>
          <p:cNvSpPr/>
          <p:nvPr/>
        </p:nvSpPr>
        <p:spPr>
          <a:xfrm>
            <a:off x="428488" y="3703287"/>
            <a:ext cx="3148285" cy="1921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/>
            <a:r>
              <a:rPr lang="en-US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Selami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:………………………….?</a:t>
            </a:r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Şahin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It is Ramadan feast.</a:t>
            </a:r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following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completes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conversation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your nationality?</a:t>
            </a:r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your favorite festival?</a:t>
            </a:r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you celebrate Ramadan feast?</a:t>
            </a:r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like festivals?</a:t>
            </a:r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Dikdörtgen 23"/>
          <p:cNvSpPr/>
          <p:nvPr/>
        </p:nvSpPr>
        <p:spPr>
          <a:xfrm>
            <a:off x="3960675" y="3703287"/>
            <a:ext cx="3240000" cy="25088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/>
            <a:r>
              <a:rPr lang="en-US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Necip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When do you celebrate Youth and Sports day?</a:t>
            </a:r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Fazıl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:……………………….</a:t>
            </a:r>
            <a:endParaRPr lang="tr-T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following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completes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conversation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welcome.</a:t>
            </a:r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I’m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excited.</a:t>
            </a:r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19th May.</a:t>
            </a:r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 Youth and Sports day.</a:t>
            </a:r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428488" y="1087932"/>
            <a:ext cx="172279" cy="2128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Dikdörtgen 16"/>
          <p:cNvSpPr/>
          <p:nvPr/>
        </p:nvSpPr>
        <p:spPr>
          <a:xfrm>
            <a:off x="3906520" y="1077785"/>
            <a:ext cx="172279" cy="2128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1078878" y="842274"/>
            <a:ext cx="1425575" cy="76041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63500" cmpd="thickThin">
            <a:solidFill>
              <a:srgbClr val="9BBB5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tr-TR" altLang="tr-TR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732</a:t>
            </a:r>
            <a:endParaRPr kumimoji="0" lang="tr-TR" alt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Dikdörtgen 29"/>
          <p:cNvSpPr/>
          <p:nvPr/>
        </p:nvSpPr>
        <p:spPr>
          <a:xfrm>
            <a:off x="418235" y="1835929"/>
            <a:ext cx="3240000" cy="7416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/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Seventy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thirty two      c) Seven hundred thirteen</a:t>
            </a:r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Seventy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three two      d) Seven hundred thirty two </a:t>
            </a:r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626514" y="6395291"/>
            <a:ext cx="2732866" cy="1175245"/>
          </a:xfrm>
          <a:prstGeom prst="flowChartAlternateProcess">
            <a:avLst/>
          </a:prstGeom>
          <a:gradFill rotWithShape="0">
            <a:gsLst>
              <a:gs pos="0">
                <a:srgbClr val="FFFFFF"/>
              </a:gs>
              <a:gs pos="100000">
                <a:srgbClr val="FBD4B4"/>
              </a:gs>
            </a:gsLst>
            <a:lin ang="5400000" scaled="1"/>
          </a:gradFill>
          <a:ln w="12700">
            <a:solidFill>
              <a:srgbClr val="FABF8F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r-TR" altLang="tr-TR" sz="1200" dirty="0">
                <a:latin typeface="Times New Roman" panose="02020603050405020304" pitchFamily="18" charset="0"/>
              </a:rPr>
              <a:t> </a:t>
            </a:r>
            <a:r>
              <a:rPr lang="tr-TR" altLang="tr-TR" sz="1200" dirty="0" smtClean="0">
                <a:latin typeface="Times New Roman" panose="02020603050405020304" pitchFamily="18" charset="0"/>
              </a:rPr>
              <a:t>    </a:t>
            </a:r>
            <a:r>
              <a:rPr kumimoji="0" lang="en-US" altLang="tr-T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We celebrate it on 23rd of April every year. We read poems, sing songs, dance, do acrobatics and other performances and have lots of fun on this day.</a:t>
            </a:r>
            <a:endParaRPr kumimoji="0" lang="tr-TR" altLang="tr-T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Dikdörtgen 30"/>
          <p:cNvSpPr/>
          <p:nvPr/>
        </p:nvSpPr>
        <p:spPr>
          <a:xfrm>
            <a:off x="449962" y="7707070"/>
            <a:ext cx="3240000" cy="17572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/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Read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choose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correct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answer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tr-T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Children’s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Day		c)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Republic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Day</a:t>
            </a:r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Victory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Day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Independence day</a:t>
            </a:r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2" name="Resim 31" descr="C:\Users\garbetoglu\Desktop\images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51360" y="743330"/>
            <a:ext cx="1928495" cy="119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Dikdörtgen 32"/>
          <p:cNvSpPr/>
          <p:nvPr/>
        </p:nvSpPr>
        <p:spPr>
          <a:xfrm>
            <a:off x="3975283" y="2320048"/>
            <a:ext cx="3240000" cy="7416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/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Firework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c) 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andle</a:t>
            </a:r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Costume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d) 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ookie</a:t>
            </a:r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4" name="Resim 33" descr="C:\Users\garbetoglu\Desktop\indir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51360" y="6923864"/>
            <a:ext cx="1276985" cy="927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Dikdörtgen 34"/>
          <p:cNvSpPr/>
          <p:nvPr/>
        </p:nvSpPr>
        <p:spPr>
          <a:xfrm>
            <a:off x="3975283" y="7947181"/>
            <a:ext cx="2877124" cy="198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/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doing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0"/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playing soccer.</a:t>
            </a:r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singing and dancing.</a:t>
            </a:r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carving a pumpkin.</a:t>
            </a:r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wearing costumes.</a:t>
            </a:r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AutoNum type="alphaLcParenR"/>
            </a:pPr>
            <a:endParaRPr lang="tr-T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360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Düz Bağlayıcı 3">
            <a:extLst>
              <a:ext uri="{FF2B5EF4-FFF2-40B4-BE49-F238E27FC236}">
                <a16:creationId xmlns:a16="http://schemas.microsoft.com/office/drawing/2014/main" id="{9EBFC09F-7870-4895-B9CB-117F3AB7F31F}"/>
              </a:ext>
            </a:extLst>
          </p:cNvPr>
          <p:cNvCxnSpPr>
            <a:cxnSpLocks/>
            <a:stCxn id="5" idx="1"/>
          </p:cNvCxnSpPr>
          <p:nvPr/>
        </p:nvCxnSpPr>
        <p:spPr>
          <a:xfrm>
            <a:off x="3749357" y="5806875"/>
            <a:ext cx="19367" cy="4086416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ikdörtgen 4">
            <a:extLst>
              <a:ext uri="{FF2B5EF4-FFF2-40B4-BE49-F238E27FC236}">
                <a16:creationId xmlns:a16="http://schemas.microsoft.com/office/drawing/2014/main" id="{BFD80721-5B63-47C2-83EE-92F86768B34D}"/>
              </a:ext>
            </a:extLst>
          </p:cNvPr>
          <p:cNvSpPr/>
          <p:nvPr/>
        </p:nvSpPr>
        <p:spPr>
          <a:xfrm rot="16200000">
            <a:off x="3177857" y="5083292"/>
            <a:ext cx="1143000" cy="3041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tr-TR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ingilizce</a:t>
            </a:r>
            <a:endParaRPr lang="tr-TR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Düz Bağlayıcı 5">
            <a:extLst>
              <a:ext uri="{FF2B5EF4-FFF2-40B4-BE49-F238E27FC236}">
                <a16:creationId xmlns:a16="http://schemas.microsoft.com/office/drawing/2014/main" id="{DC5FE9B2-0FDF-46C3-875D-186D55375D4F}"/>
              </a:ext>
            </a:extLst>
          </p:cNvPr>
          <p:cNvCxnSpPr>
            <a:cxnSpLocks/>
          </p:cNvCxnSpPr>
          <p:nvPr/>
        </p:nvCxnSpPr>
        <p:spPr>
          <a:xfrm>
            <a:off x="3768724" y="546109"/>
            <a:ext cx="0" cy="4086416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ikdörtgen: Çapraz Köşeleri Kesik 6">
            <a:extLst>
              <a:ext uri="{FF2B5EF4-FFF2-40B4-BE49-F238E27FC236}">
                <a16:creationId xmlns:a16="http://schemas.microsoft.com/office/drawing/2014/main" id="{64991308-14A0-4CD7-B2BC-E5832A9430C7}"/>
              </a:ext>
            </a:extLst>
          </p:cNvPr>
          <p:cNvSpPr/>
          <p:nvPr/>
        </p:nvSpPr>
        <p:spPr>
          <a:xfrm>
            <a:off x="236537" y="114109"/>
            <a:ext cx="7086600" cy="360000"/>
          </a:xfrm>
          <a:prstGeom prst="snip2DiagRect">
            <a:avLst/>
          </a:prstGeom>
          <a:solidFill>
            <a:srgbClr val="8BE1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</a:t>
            </a:r>
            <a:r>
              <a:rPr lang="tr-TR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tr-TR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Festivals</a:t>
            </a:r>
            <a:r>
              <a:rPr lang="tr-TR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Dikdörtgen: Çapraz Köşeleri Kesik 10">
            <a:extLst>
              <a:ext uri="{FF2B5EF4-FFF2-40B4-BE49-F238E27FC236}">
                <a16:creationId xmlns:a16="http://schemas.microsoft.com/office/drawing/2014/main" id="{FA090BD4-750A-4C10-B7E2-12EAC653EEBD}"/>
              </a:ext>
            </a:extLst>
          </p:cNvPr>
          <p:cNvSpPr/>
          <p:nvPr/>
        </p:nvSpPr>
        <p:spPr>
          <a:xfrm>
            <a:off x="236537" y="10029825"/>
            <a:ext cx="7086600" cy="360000"/>
          </a:xfrm>
          <a:prstGeom prst="snip2DiagRect">
            <a:avLst/>
          </a:prstGeom>
          <a:solidFill>
            <a:srgbClr val="8BE1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www.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k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ingilizce.com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İngilizce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Eğitim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Sitesi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www.okuling.com</a:t>
            </a:r>
            <a:r>
              <a:rPr lang="tr-TR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Eğitim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Materyalleri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Düz Bağlayıcı 8">
            <a:extLst>
              <a:ext uri="{FF2B5EF4-FFF2-40B4-BE49-F238E27FC236}">
                <a16:creationId xmlns:a16="http://schemas.microsoft.com/office/drawing/2014/main" id="{9EBFC09F-7870-4895-B9CB-117F3AB7F31F}"/>
              </a:ext>
            </a:extLst>
          </p:cNvPr>
          <p:cNvCxnSpPr>
            <a:cxnSpLocks/>
          </p:cNvCxnSpPr>
          <p:nvPr/>
        </p:nvCxnSpPr>
        <p:spPr>
          <a:xfrm>
            <a:off x="7323137" y="474109"/>
            <a:ext cx="0" cy="9735716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Düz Bağlayıcı 9">
            <a:extLst>
              <a:ext uri="{FF2B5EF4-FFF2-40B4-BE49-F238E27FC236}">
                <a16:creationId xmlns:a16="http://schemas.microsoft.com/office/drawing/2014/main" id="{9EBFC09F-7870-4895-B9CB-117F3AB7F31F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236537" y="294109"/>
            <a:ext cx="0" cy="9735716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ikdörtgen 11"/>
          <p:cNvSpPr/>
          <p:nvPr/>
        </p:nvSpPr>
        <p:spPr>
          <a:xfrm>
            <a:off x="4041543" y="4015552"/>
            <a:ext cx="3240000" cy="3617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/>
            <a:r>
              <a:rPr lang="en-US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Cahit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…………………..?</a:t>
            </a:r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Sıtkı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My name is </a:t>
            </a:r>
            <a:r>
              <a:rPr lang="en-US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Sıtkı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Cahit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…………………..?</a:t>
            </a:r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Sıtkı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I’m 25 years old.</a:t>
            </a:r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Cahit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…………………..?</a:t>
            </a:r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Sıtkı:Yes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 do.</a:t>
            </a:r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Cahit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Thank you very much.</a:t>
            </a:r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Sıtkı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You are welcome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following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complete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conversation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like festival?</a:t>
            </a:r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ask you a question?</a:t>
            </a:r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old are you?</a:t>
            </a:r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your name?</a:t>
            </a:r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AutoNum type="alphaLcParenR"/>
            </a:pPr>
            <a:endParaRPr lang="tr-T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AutoShape 2"/>
          <p:cNvSpPr>
            <a:spLocks noChangeArrowheads="1"/>
          </p:cNvSpPr>
          <p:nvPr/>
        </p:nvSpPr>
        <p:spPr bwMode="auto">
          <a:xfrm>
            <a:off x="418235" y="938296"/>
            <a:ext cx="2606675" cy="914400"/>
          </a:xfrm>
          <a:prstGeom prst="wedgeRoundRectCallout">
            <a:avLst>
              <a:gd name="adj1" fmla="val -2620"/>
              <a:gd name="adj2" fmla="val 105208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Hello, I’m Jack.I’m eleven old. I’m from the USA.I watch the great firework show on the Independence Day.</a:t>
            </a:r>
            <a:endParaRPr kumimoji="0" lang="tr-TR" alt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6" name="Resim 15" descr="C:\Users\garbetoglu\Desktop\indir (1).jpg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38751" y="1852696"/>
            <a:ext cx="12382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Dikdörtgen 16"/>
          <p:cNvSpPr/>
          <p:nvPr/>
        </p:nvSpPr>
        <p:spPr>
          <a:xfrm>
            <a:off x="448023" y="2868601"/>
            <a:ext cx="3240000" cy="19024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7.Which of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following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has No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answer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speech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bubble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old is Jack?</a:t>
            </a:r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festival does he celebrate?</a:t>
            </a:r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he from?</a:t>
            </a:r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like festivals?</a:t>
            </a:r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Dikdörtgen 17"/>
          <p:cNvSpPr/>
          <p:nvPr/>
        </p:nvSpPr>
        <p:spPr>
          <a:xfrm>
            <a:off x="429192" y="504522"/>
            <a:ext cx="3146877" cy="4033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speech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bubble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answer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</a:t>
            </a:r>
            <a:endParaRPr lang="tr-T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Dikdörtgen 18"/>
          <p:cNvSpPr/>
          <p:nvPr/>
        </p:nvSpPr>
        <p:spPr>
          <a:xfrm>
            <a:off x="418235" y="5931288"/>
            <a:ext cx="3240000" cy="19870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Ahmet: </a:t>
            </a:r>
            <a:r>
              <a:rPr lang="tr-TR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</a:t>
            </a:r>
            <a:r>
              <a:rPr lang="tr-TR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long</a:t>
            </a:r>
            <a:r>
              <a:rPr lang="tr-TR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Ramadan</a:t>
            </a:r>
            <a:r>
              <a:rPr lang="tr-TR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feast</a:t>
            </a:r>
            <a:r>
              <a:rPr lang="tr-TR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tr-TR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Haşim:…………………..</a:t>
            </a:r>
          </a:p>
          <a:p>
            <a:endParaRPr lang="tr-T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8.Which of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following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completes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conversation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0"/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my favorite feast.</a:t>
            </a:r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 Ramadan feast.</a:t>
            </a:r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 three - day feast.</a:t>
            </a:r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visit my relatives.</a:t>
            </a:r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AutoNum type="alphaLcParenR"/>
            </a:pPr>
            <a:endParaRPr lang="tr-T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Dikdörtgen 19"/>
          <p:cNvSpPr/>
          <p:nvPr/>
        </p:nvSpPr>
        <p:spPr>
          <a:xfrm>
            <a:off x="3992289" y="780035"/>
            <a:ext cx="3240000" cy="23474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/>
            <a:r>
              <a:rPr lang="en-US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Safiye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:……………………….?</a:t>
            </a:r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Faik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tr-TR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sing</a:t>
            </a:r>
            <a:r>
              <a:rPr lang="tr-TR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songs</a:t>
            </a:r>
            <a:r>
              <a:rPr lang="tr-TR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</a:t>
            </a:r>
            <a:r>
              <a:rPr lang="tr-TR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poems</a:t>
            </a:r>
            <a:r>
              <a:rPr lang="tr-TR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dance</a:t>
            </a:r>
            <a:r>
              <a:rPr lang="tr-TR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</a:t>
            </a:r>
          </a:p>
          <a:p>
            <a:r>
              <a:rPr lang="tr-TR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tr-TR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performances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following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completes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conversation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you celebrate Children’s Day?</a:t>
            </a:r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your favorite festival?</a:t>
            </a:r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you celebrate Children’s Day?</a:t>
            </a:r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like festivals?</a:t>
            </a:r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AutoNum type="alphaLcParenR"/>
            </a:pPr>
            <a:endParaRPr lang="tr-T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138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Düz Bağlayıcı 8">
            <a:extLst>
              <a:ext uri="{FF2B5EF4-FFF2-40B4-BE49-F238E27FC236}">
                <a16:creationId xmlns:a16="http://schemas.microsoft.com/office/drawing/2014/main" id="{9EBFC09F-7870-4895-B9CB-117F3AB7F31F}"/>
              </a:ext>
            </a:extLst>
          </p:cNvPr>
          <p:cNvCxnSpPr>
            <a:cxnSpLocks/>
            <a:stCxn id="17" idx="1"/>
          </p:cNvCxnSpPr>
          <p:nvPr/>
        </p:nvCxnSpPr>
        <p:spPr>
          <a:xfrm>
            <a:off x="3749357" y="5806875"/>
            <a:ext cx="19367" cy="4086416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ikdörtgen 16">
            <a:extLst>
              <a:ext uri="{FF2B5EF4-FFF2-40B4-BE49-F238E27FC236}">
                <a16:creationId xmlns:a16="http://schemas.microsoft.com/office/drawing/2014/main" id="{BFD80721-5B63-47C2-83EE-92F86768B34D}"/>
              </a:ext>
            </a:extLst>
          </p:cNvPr>
          <p:cNvSpPr/>
          <p:nvPr/>
        </p:nvSpPr>
        <p:spPr>
          <a:xfrm rot="16200000">
            <a:off x="3177857" y="5083292"/>
            <a:ext cx="1143000" cy="3041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tr-TR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ingilizce</a:t>
            </a:r>
            <a:endParaRPr lang="tr-TR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Düz Bağlayıcı 17">
            <a:extLst>
              <a:ext uri="{FF2B5EF4-FFF2-40B4-BE49-F238E27FC236}">
                <a16:creationId xmlns:a16="http://schemas.microsoft.com/office/drawing/2014/main" id="{DC5FE9B2-0FDF-46C3-875D-186D55375D4F}"/>
              </a:ext>
            </a:extLst>
          </p:cNvPr>
          <p:cNvCxnSpPr>
            <a:cxnSpLocks/>
          </p:cNvCxnSpPr>
          <p:nvPr/>
        </p:nvCxnSpPr>
        <p:spPr>
          <a:xfrm>
            <a:off x="3768724" y="546109"/>
            <a:ext cx="0" cy="4086416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Dikdörtgen: Çapraz Köşeleri Kesik 6">
            <a:extLst>
              <a:ext uri="{FF2B5EF4-FFF2-40B4-BE49-F238E27FC236}">
                <a16:creationId xmlns:a16="http://schemas.microsoft.com/office/drawing/2014/main" id="{64991308-14A0-4CD7-B2BC-E5832A9430C7}"/>
              </a:ext>
            </a:extLst>
          </p:cNvPr>
          <p:cNvSpPr/>
          <p:nvPr/>
        </p:nvSpPr>
        <p:spPr>
          <a:xfrm>
            <a:off x="236537" y="114109"/>
            <a:ext cx="7086600" cy="360000"/>
          </a:xfrm>
          <a:prstGeom prst="snip2DiagRect">
            <a:avLst/>
          </a:prstGeom>
          <a:solidFill>
            <a:srgbClr val="8BE1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</a:t>
            </a:r>
            <a:r>
              <a:rPr lang="tr-TR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tr-TR" sz="1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Festivals</a:t>
            </a:r>
            <a:r>
              <a:rPr lang="tr-TR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Dikdörtgen: Çapraz Köşeleri Kesik 10">
            <a:extLst>
              <a:ext uri="{FF2B5EF4-FFF2-40B4-BE49-F238E27FC236}">
                <a16:creationId xmlns:a16="http://schemas.microsoft.com/office/drawing/2014/main" id="{FA090BD4-750A-4C10-B7E2-12EAC653EEBD}"/>
              </a:ext>
            </a:extLst>
          </p:cNvPr>
          <p:cNvSpPr/>
          <p:nvPr/>
        </p:nvSpPr>
        <p:spPr>
          <a:xfrm>
            <a:off x="236537" y="10029825"/>
            <a:ext cx="7086600" cy="360000"/>
          </a:xfrm>
          <a:prstGeom prst="snip2DiagRect">
            <a:avLst/>
          </a:prstGeom>
          <a:solidFill>
            <a:srgbClr val="8BE1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www.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k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ingilizce.com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İngilizce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Eğitim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Sitesi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www.okuling.com</a:t>
            </a:r>
            <a:r>
              <a:rPr lang="tr-TR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Eğitim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Materyalleri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" name="Düz Bağlayıcı 20">
            <a:extLst>
              <a:ext uri="{FF2B5EF4-FFF2-40B4-BE49-F238E27FC236}">
                <a16:creationId xmlns:a16="http://schemas.microsoft.com/office/drawing/2014/main" id="{9EBFC09F-7870-4895-B9CB-117F3AB7F31F}"/>
              </a:ext>
            </a:extLst>
          </p:cNvPr>
          <p:cNvCxnSpPr>
            <a:cxnSpLocks/>
          </p:cNvCxnSpPr>
          <p:nvPr/>
        </p:nvCxnSpPr>
        <p:spPr>
          <a:xfrm>
            <a:off x="7323137" y="474109"/>
            <a:ext cx="0" cy="9735716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Düz Bağlayıcı 21">
            <a:extLst>
              <a:ext uri="{FF2B5EF4-FFF2-40B4-BE49-F238E27FC236}">
                <a16:creationId xmlns:a16="http://schemas.microsoft.com/office/drawing/2014/main" id="{9EBFC09F-7870-4895-B9CB-117F3AB7F31F}"/>
              </a:ext>
            </a:extLst>
          </p:cNvPr>
          <p:cNvCxnSpPr>
            <a:cxnSpLocks/>
            <a:stCxn id="19" idx="2"/>
          </p:cNvCxnSpPr>
          <p:nvPr/>
        </p:nvCxnSpPr>
        <p:spPr>
          <a:xfrm>
            <a:off x="236537" y="294109"/>
            <a:ext cx="0" cy="9735716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Dikdörtgen 22"/>
          <p:cNvSpPr/>
          <p:nvPr/>
        </p:nvSpPr>
        <p:spPr>
          <a:xfrm>
            <a:off x="382631" y="1014503"/>
            <a:ext cx="3240000" cy="22720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Answer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</a:t>
            </a:r>
            <a:endParaRPr lang="tr-T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tr-T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 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tr-T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 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tr-T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 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tr-T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 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tr-T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6- 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tr-T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7- 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tr-T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8- 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tr-T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9- 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tr-T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10- </a:t>
            </a:r>
            <a:r>
              <a:rPr lang="tr-TR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tr-T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2548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261</TotalTime>
  <Words>533</Words>
  <Application>Microsoft Office PowerPoint</Application>
  <PresentationFormat>Özel</PresentationFormat>
  <Paragraphs>102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Teması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Ahmet Haşim GARBETOĞLU</dc:creator>
  <cp:lastModifiedBy>Ahmet Haşim GARBETOĞLU</cp:lastModifiedBy>
  <cp:revision>38</cp:revision>
  <dcterms:created xsi:type="dcterms:W3CDTF">2019-11-25T18:20:06Z</dcterms:created>
  <dcterms:modified xsi:type="dcterms:W3CDTF">2020-06-13T12:37:40Z</dcterms:modified>
</cp:coreProperties>
</file>